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9" r:id="rId3"/>
    <p:sldId id="266" r:id="rId4"/>
    <p:sldId id="262" r:id="rId5"/>
    <p:sldId id="264" r:id="rId6"/>
    <p:sldId id="261" r:id="rId7"/>
    <p:sldId id="263" r:id="rId8"/>
    <p:sldId id="268" r:id="rId9"/>
    <p:sldId id="274" r:id="rId10"/>
    <p:sldId id="270" r:id="rId11"/>
    <p:sldId id="269" r:id="rId12"/>
    <p:sldId id="271" r:id="rId13"/>
    <p:sldId id="272" r:id="rId14"/>
    <p:sldId id="267" r:id="rId15"/>
    <p:sldId id="257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58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>
        <p:scale>
          <a:sx n="70" d="100"/>
          <a:sy n="70" d="100"/>
        </p:scale>
        <p:origin x="-115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9E30-34AE-4945-9090-3F57BC744D1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62F19-E415-45AB-877E-73C19F9005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B91E3BB-0DF6-4E0A-B0C6-AC9A07EBE67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E3BB-0DF6-4E0A-B0C6-AC9A07EBE67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E3BB-0DF6-4E0A-B0C6-AC9A07EBE67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91E3BB-0DF6-4E0A-B0C6-AC9A07EBE67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B91E3BB-0DF6-4E0A-B0C6-AC9A07EBE67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E3BB-0DF6-4E0A-B0C6-AC9A07EBE67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E3BB-0DF6-4E0A-B0C6-AC9A07EBE67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91E3BB-0DF6-4E0A-B0C6-AC9A07EBE67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1E3BB-0DF6-4E0A-B0C6-AC9A07EBE67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B91E3BB-0DF6-4E0A-B0C6-AC9A07EBE67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91E3BB-0DF6-4E0A-B0C6-AC9A07EBE67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B91E3BB-0DF6-4E0A-B0C6-AC9A07EBE67C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E9952B2-4DC6-4097-BFC9-C46C8F716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14290"/>
            <a:ext cx="8568952" cy="2714644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ДНЗ №3 «Калинка» </a:t>
            </a:r>
            <a:r>
              <a:rPr lang="ru-RU" sz="3200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типова</a:t>
            </a:r>
            <a:r>
              <a:rPr lang="ru-RU" sz="3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споруда</a:t>
            </a:r>
            <a:r>
              <a:rPr lang="ru-RU" sz="3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200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заснована</a:t>
            </a:r>
            <a:r>
              <a:rPr lang="ru-RU" sz="32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в 1991р.</a:t>
            </a:r>
          </a:p>
          <a:p>
            <a:r>
              <a:rPr lang="ru-RU" sz="2800" i="1" dirty="0" smtClean="0">
                <a:solidFill>
                  <a:schemeClr val="bg2">
                    <a:lumMod val="10000"/>
                  </a:schemeClr>
                </a:solidFill>
              </a:rPr>
              <a:t>Зав</a:t>
            </a:r>
            <a:r>
              <a:rPr lang="uk-UA" sz="2800" i="1" dirty="0" err="1" smtClean="0">
                <a:solidFill>
                  <a:schemeClr val="bg2">
                    <a:lumMod val="10000"/>
                  </a:schemeClr>
                </a:solidFill>
              </a:rPr>
              <a:t>ідуюча</a:t>
            </a:r>
            <a:r>
              <a:rPr lang="uk-UA" sz="2800" i="1" dirty="0" smtClean="0">
                <a:solidFill>
                  <a:schemeClr val="bg2">
                    <a:lumMod val="10000"/>
                  </a:schemeClr>
                </a:solidFill>
              </a:rPr>
              <a:t> ДНЗ:  </a:t>
            </a:r>
            <a:r>
              <a:rPr lang="uk-UA" sz="2800" i="1" dirty="0" err="1" smtClean="0">
                <a:solidFill>
                  <a:schemeClr val="bg2">
                    <a:lumMod val="10000"/>
                  </a:schemeClr>
                </a:solidFill>
              </a:rPr>
              <a:t>Помагайбіс</a:t>
            </a:r>
            <a:r>
              <a:rPr lang="uk-UA" sz="2800" i="1" dirty="0" smtClean="0">
                <a:solidFill>
                  <a:schemeClr val="bg2">
                    <a:lumMod val="10000"/>
                  </a:schemeClr>
                </a:solidFill>
              </a:rPr>
              <a:t> С.В</a:t>
            </a:r>
            <a:r>
              <a:rPr lang="uk-UA" sz="3200" i="1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ru-RU" sz="32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	</a:t>
            </a:r>
          </a:p>
          <a:p>
            <a:pPr>
              <a:lnSpc>
                <a:spcPct val="80000"/>
              </a:lnSpc>
              <a:defRPr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             </a:t>
            </a:r>
            <a:endParaRPr lang="ru-RU" sz="2800" i="1" dirty="0"/>
          </a:p>
        </p:txBody>
      </p:sp>
      <p:pic>
        <p:nvPicPr>
          <p:cNvPr id="1026" name="Picture 2" descr="C:\Users\1\Desktop\Практика\Фото\pic_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348880"/>
            <a:ext cx="6701678" cy="34430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40152" y="5805264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39D">
                    <a:lumMod val="10000"/>
                  </a:srgbClr>
                </a:solidFill>
                <a:latin typeface="Times New Roman" pitchFamily="18" charset="0"/>
              </a:rPr>
              <a:t>м.Гайворон </a:t>
            </a:r>
            <a:r>
              <a:rPr lang="ru-RU" sz="2400" b="1" i="1" dirty="0" err="1" smtClean="0">
                <a:solidFill>
                  <a:srgbClr val="FFF39D">
                    <a:lumMod val="10000"/>
                  </a:srgbClr>
                </a:solidFill>
                <a:latin typeface="Times New Roman" pitchFamily="18" charset="0"/>
              </a:rPr>
              <a:t>Кіровоградська</a:t>
            </a:r>
            <a:r>
              <a:rPr lang="ru-RU" sz="2400" b="1" i="1" dirty="0" smtClean="0">
                <a:solidFill>
                  <a:srgbClr val="FFF39D">
                    <a:lumMod val="10000"/>
                  </a:srgbClr>
                </a:solidFill>
                <a:latin typeface="Times New Roman" pitchFamily="18" charset="0"/>
              </a:rPr>
              <a:t> обл.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280920" cy="6213304"/>
          </a:xfrm>
        </p:spPr>
        <p:txBody>
          <a:bodyPr/>
          <a:lstStyle/>
          <a:p>
            <a:pPr>
              <a:buNone/>
            </a:pPr>
            <a:r>
              <a:rPr lang="uk-UA" sz="3600" b="1" i="1" dirty="0" smtClean="0"/>
              <a:t>Прогулянка на свіжому повітрі.</a:t>
            </a:r>
          </a:p>
          <a:p>
            <a:pPr>
              <a:buNone/>
            </a:pPr>
            <a:endParaRPr lang="ru-RU" b="1" i="1" dirty="0"/>
          </a:p>
        </p:txBody>
      </p:sp>
      <p:pic>
        <p:nvPicPr>
          <p:cNvPr id="26627" name="Picture 3" descr="C:\Users\1\Desktop\Практика\Фото\IMG_20161104_110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96752"/>
            <a:ext cx="4464496" cy="4464496"/>
          </a:xfrm>
          <a:prstGeom prst="rect">
            <a:avLst/>
          </a:prstGeom>
          <a:noFill/>
        </p:spPr>
      </p:pic>
      <p:pic>
        <p:nvPicPr>
          <p:cNvPr id="26626" name="Picture 2" descr="C:\Users\1\Desktop\Практика\Фото\IMG_20161104_110414.jpg"/>
          <p:cNvPicPr>
            <a:picLocks noChangeAspect="1" noChangeArrowheads="1"/>
          </p:cNvPicPr>
          <p:nvPr/>
        </p:nvPicPr>
        <p:blipFill>
          <a:blip r:embed="rId3" cstate="print">
            <a:lum bright="-14000"/>
          </a:blip>
          <a:srcRect/>
          <a:stretch>
            <a:fillRect/>
          </a:stretch>
        </p:blipFill>
        <p:spPr bwMode="auto">
          <a:xfrm>
            <a:off x="971600" y="2249388"/>
            <a:ext cx="3945409" cy="4608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859216" cy="606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err="1" smtClean="0"/>
              <a:t>Заняття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з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розвивально</a:t>
            </a:r>
            <a:r>
              <a:rPr lang="uk-UA" sz="3200" b="1" i="1" dirty="0" smtClean="0"/>
              <a:t>ї ігрової діяльності </a:t>
            </a:r>
            <a:r>
              <a:rPr lang="uk-UA" sz="3200" b="1" i="1" dirty="0" err="1" smtClean="0"/>
              <a:t>“Одяг”</a:t>
            </a:r>
            <a:endParaRPr lang="ru-RU" sz="3200" b="1" i="1" dirty="0"/>
          </a:p>
        </p:txBody>
      </p:sp>
      <p:pic>
        <p:nvPicPr>
          <p:cNvPr id="1026" name="Picture 2" descr="C:\Users\1\Desktop\Практика\Фото\^7B98533F9A5519D51822C819579FC3F5F1949CD1BC94486B80^pimgpsh_fullsize_dis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256584" cy="3600400"/>
          </a:xfrm>
          <a:prstGeom prst="rect">
            <a:avLst/>
          </a:prstGeom>
          <a:noFill/>
        </p:spPr>
      </p:pic>
      <p:pic>
        <p:nvPicPr>
          <p:cNvPr id="1028" name="Picture 4" descr="C:\Users\1\Desktop\Практика\Фото\^CA6E0AF59CC9D436C6A80E7FF0A5A559382831C2484CFE1C20^pimgpsh_fullsize_dis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977680"/>
            <a:ext cx="4211960" cy="2880320"/>
          </a:xfrm>
          <a:prstGeom prst="rect">
            <a:avLst/>
          </a:prstGeom>
          <a:noFill/>
        </p:spPr>
      </p:pic>
      <p:pic>
        <p:nvPicPr>
          <p:cNvPr id="1029" name="Picture 5" descr="C:\Users\1\Desktop\Практика\Фото\^CBB365EBFEF496B24EF7DC10BB612553C0E1B39E6D8C3BD101^pimgpsh_fullsize_dis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124744"/>
            <a:ext cx="4211960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9144000" cy="6285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i="1" dirty="0" smtClean="0"/>
              <a:t>   Співпраця з </a:t>
            </a:r>
            <a:r>
              <a:rPr lang="uk-UA" sz="2800" b="1" i="1" dirty="0" smtClean="0"/>
              <a:t>батьками і дітьми </a:t>
            </a:r>
            <a:r>
              <a:rPr lang="uk-UA" sz="2800" b="1" i="1" dirty="0" smtClean="0"/>
              <a:t>середньої групи дитячого садка “ Калинка ” №3.</a:t>
            </a:r>
          </a:p>
          <a:p>
            <a:pPr>
              <a:buNone/>
            </a:pPr>
            <a:r>
              <a:rPr lang="uk-UA" sz="2800" b="1" i="1" dirty="0" smtClean="0"/>
              <a:t>Вечорниці, </a:t>
            </a:r>
            <a:r>
              <a:rPr lang="uk-UA" sz="2800" b="1" i="1" dirty="0" err="1" smtClean="0"/>
              <a:t>ярмарка</a:t>
            </a:r>
            <a:r>
              <a:rPr lang="uk-UA" sz="2800" b="1" i="1" dirty="0" smtClean="0"/>
              <a:t> у середній групі.</a:t>
            </a:r>
            <a:endParaRPr lang="ru-RU" sz="2800" b="1" i="1" dirty="0"/>
          </a:p>
        </p:txBody>
      </p:sp>
      <p:pic>
        <p:nvPicPr>
          <p:cNvPr id="3077" name="Picture 5" descr="C:\Users\1\Desktop\Практика\Фото\IMG_20161103_155645_1.jpg"/>
          <p:cNvPicPr>
            <a:picLocks noChangeAspect="1" noChangeArrowheads="1"/>
          </p:cNvPicPr>
          <p:nvPr/>
        </p:nvPicPr>
        <p:blipFill>
          <a:blip r:embed="rId2" cstate="print">
            <a:lum bright="4000" contrast="10000"/>
          </a:blip>
          <a:srcRect/>
          <a:stretch>
            <a:fillRect/>
          </a:stretch>
        </p:blipFill>
        <p:spPr bwMode="auto">
          <a:xfrm>
            <a:off x="0" y="1772816"/>
            <a:ext cx="4464496" cy="4320480"/>
          </a:xfrm>
          <a:prstGeom prst="rect">
            <a:avLst/>
          </a:prstGeom>
          <a:noFill/>
        </p:spPr>
      </p:pic>
      <p:pic>
        <p:nvPicPr>
          <p:cNvPr id="3074" name="Picture 2" descr="C:\Users\1\Desktop\Практика\Фото\IMG_20161103_170013.jpg"/>
          <p:cNvPicPr>
            <a:picLocks noChangeAspect="1" noChangeArrowheads="1"/>
          </p:cNvPicPr>
          <p:nvPr/>
        </p:nvPicPr>
        <p:blipFill>
          <a:blip r:embed="rId3" cstate="print">
            <a:lum bright="1000" contrast="6000"/>
          </a:blip>
          <a:srcRect/>
          <a:stretch>
            <a:fillRect/>
          </a:stretch>
        </p:blipFill>
        <p:spPr bwMode="auto">
          <a:xfrm>
            <a:off x="4427984" y="2492896"/>
            <a:ext cx="3456384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Практика\Фото\IMG_20161103_17030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9951" cy="4187381"/>
          </a:xfrm>
          <a:prstGeom prst="rect">
            <a:avLst/>
          </a:prstGeom>
          <a:noFill/>
        </p:spPr>
      </p:pic>
      <p:pic>
        <p:nvPicPr>
          <p:cNvPr id="4098" name="Picture 2" descr="C:\Users\1\Desktop\Практика\Фото\IMG_20161103_155633.jpg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3851920" y="3009498"/>
            <a:ext cx="3672408" cy="3848502"/>
          </a:xfrm>
          <a:prstGeom prst="rect">
            <a:avLst/>
          </a:prstGeom>
          <a:noFill/>
        </p:spPr>
      </p:pic>
      <p:pic>
        <p:nvPicPr>
          <p:cNvPr id="4099" name="Picture 3" descr="C:\Users\1\Desktop\Практика\Фото\IMG_20161103_230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-27384"/>
            <a:ext cx="3384376" cy="3861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6715172" cy="92869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</a:br>
            <a:endParaRPr lang="ru-RU" sz="32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6120680" cy="5855544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uk-UA" sz="3200" b="1" i="1" dirty="0" smtClean="0">
                <a:latin typeface="Times New Roman" pitchFamily="18" charset="0"/>
              </a:rPr>
              <a:t>Девіз дитячого садка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uk-UA" b="1" i="1" dirty="0" smtClean="0">
                <a:latin typeface="Times New Roman" pitchFamily="18" charset="0"/>
              </a:rPr>
              <a:t>Дитячий садок − це ми дітвора!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uk-UA" b="1" i="1" dirty="0" smtClean="0">
                <a:latin typeface="Times New Roman" pitchFamily="18" charset="0"/>
              </a:rPr>
              <a:t>Дитячий садок  − це промінь добра!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uk-UA" b="1" i="1" dirty="0" smtClean="0">
                <a:latin typeface="Times New Roman" pitchFamily="18" charset="0"/>
              </a:rPr>
              <a:t>Дитячий садок − це радість і сміх!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uk-UA" b="1" i="1" dirty="0" smtClean="0">
                <a:latin typeface="Times New Roman" pitchFamily="18" charset="0"/>
              </a:rPr>
              <a:t>Дитячий садок − це безліч </a:t>
            </a:r>
            <a:r>
              <a:rPr lang="uk-UA" b="1" i="1" dirty="0" err="1" smtClean="0">
                <a:latin typeface="Times New Roman" pitchFamily="18" charset="0"/>
              </a:rPr>
              <a:t>потіх</a:t>
            </a:r>
            <a:r>
              <a:rPr lang="uk-UA" b="1" i="1" dirty="0" smtClean="0">
                <a:latin typeface="Times New Roman" pitchFamily="18" charset="0"/>
              </a:rPr>
              <a:t>!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uk-UA" b="1" i="1" dirty="0" smtClean="0">
                <a:latin typeface="Times New Roman" pitchFamily="18" charset="0"/>
              </a:rPr>
              <a:t>Дитячий садок − це скринька бажань!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uk-UA" b="1" i="1" dirty="0" smtClean="0">
                <a:latin typeface="Times New Roman" pitchFamily="18" charset="0"/>
              </a:rPr>
              <a:t>Дитячий садок − це горішок знань!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uk-UA" b="1" i="1" dirty="0" smtClean="0">
                <a:latin typeface="Times New Roman" pitchFamily="18" charset="0"/>
              </a:rPr>
              <a:t>Дитячий садок − це наше життя!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uk-UA" b="1" i="1" dirty="0" smtClean="0">
                <a:latin typeface="Times New Roman" pitchFamily="18" charset="0"/>
              </a:rPr>
              <a:t>Хай квітне завжди його майбуття!</a:t>
            </a:r>
            <a:endParaRPr lang="ru-RU" b="1" i="1" dirty="0" smtClean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10244" name="Picture 4" descr="http://cardboardpornmovies.com/data_images/57c11dab65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5071" y="4077072"/>
            <a:ext cx="3628929" cy="2780928"/>
          </a:xfrm>
          <a:prstGeom prst="rect">
            <a:avLst/>
          </a:prstGeom>
          <a:noFill/>
        </p:spPr>
      </p:pic>
      <p:pic>
        <p:nvPicPr>
          <p:cNvPr id="10246" name="Picture 6" descr="http://ksvo.gov.ua/files/upload/pages/77d76f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24744"/>
            <a:ext cx="2987824" cy="29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7416824" cy="621330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uk-UA" sz="2800" b="1" i="1" u="sng" dirty="0" smtClean="0"/>
              <a:t>Поради для батьків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uk-UA" b="1" i="1" dirty="0" smtClean="0"/>
              <a:t>1. Добре знати свою дитину.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uk-UA" b="1" i="1" dirty="0" smtClean="0"/>
              <a:t>2. Жодна дитина не повинна відчувати, що вона  невдаха, що вона не здібна.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uk-UA" b="1" i="1" dirty="0" smtClean="0"/>
              <a:t>3.Не допускайте,  щоб у вашу лабораторію гуманізму увірвався стук кулака по столу і окрик.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uk-UA" b="1" i="1" dirty="0" smtClean="0"/>
              <a:t>4. Доброзичливість, взаєморозуміння − ось що має бути атмосферою життя дитини і батьків.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uk-UA" b="1" i="1" dirty="0" smtClean="0"/>
              <a:t>5. Не давайте прорости в душі дитини насінню зневіри в людину, підозрілості.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uk-UA" b="1" i="1" dirty="0" smtClean="0"/>
              <a:t>6. Добивайтесь, щоб слово звучало для дитини як музика.</a:t>
            </a:r>
          </a:p>
          <a:p>
            <a:pPr marL="457200" indent="-457200">
              <a:lnSpc>
                <a:spcPct val="90000"/>
              </a:lnSpc>
              <a:buNone/>
            </a:pPr>
            <a:r>
              <a:rPr lang="uk-UA" b="1" i="1" dirty="0" smtClean="0"/>
              <a:t>7. Виховання − це передусім чуйне, вдумливе, обережне доторкання до юного серця.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exvorat.ru/images/stories/kal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34629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15616" y="1268760"/>
            <a:ext cx="6768752" cy="410445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uk-UA" sz="6600" b="1" i="1" dirty="0" smtClean="0"/>
          </a:p>
          <a:p>
            <a:pPr algn="ctr">
              <a:buNone/>
            </a:pPr>
            <a:r>
              <a:rPr lang="uk-UA" sz="6600" b="1" i="1" dirty="0" smtClean="0">
                <a:solidFill>
                  <a:srgbClr val="FFFF00"/>
                </a:solidFill>
              </a:rPr>
              <a:t>Дякую за увагу!</a:t>
            </a:r>
            <a:endParaRPr lang="ru-RU" sz="6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99176" cy="6069288"/>
          </a:xfrm>
        </p:spPr>
        <p:txBody>
          <a:bodyPr/>
          <a:lstStyle/>
          <a:p>
            <a:pPr>
              <a:buNone/>
            </a:pPr>
            <a:r>
              <a:rPr lang="ru-RU" sz="2800" b="1" i="1" dirty="0" err="1" smtClean="0"/>
              <a:t>Навчально-виробнича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педагогічна</a:t>
            </a:r>
            <a:r>
              <a:rPr lang="ru-RU" sz="2800" b="1" i="1" dirty="0" smtClean="0"/>
              <a:t> практика в </a:t>
            </a:r>
            <a:r>
              <a:rPr lang="ru-RU" sz="2800" b="1" i="1" dirty="0" err="1" smtClean="0"/>
              <a:t>групі</a:t>
            </a:r>
            <a:r>
              <a:rPr lang="ru-RU" sz="2800" b="1" i="1" dirty="0" smtClean="0"/>
              <a:t>  </a:t>
            </a:r>
            <a:r>
              <a:rPr lang="ru-RU" sz="2800" b="1" i="1" dirty="0" err="1" smtClean="0"/>
              <a:t>раннього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віку</a:t>
            </a:r>
            <a:r>
              <a:rPr lang="ru-RU" sz="2800" b="1" i="1" dirty="0" smtClean="0"/>
              <a:t> </a:t>
            </a:r>
          </a:p>
          <a:p>
            <a:pPr>
              <a:buNone/>
            </a:pPr>
            <a:r>
              <a:rPr lang="uk-UA" sz="2800" b="1" i="1" dirty="0" smtClean="0"/>
              <a:t>в ДНЗ №3 </a:t>
            </a:r>
            <a:r>
              <a:rPr lang="uk-UA" sz="2800" b="1" i="1" dirty="0" err="1" smtClean="0"/>
              <a:t>“Калинка”</a:t>
            </a:r>
            <a:r>
              <a:rPr lang="uk-UA" sz="2800" b="1" i="1" dirty="0" smtClean="0"/>
              <a:t>  м. Гайворон</a:t>
            </a:r>
          </a:p>
          <a:p>
            <a:pPr>
              <a:buNone/>
            </a:pPr>
            <a:endParaRPr lang="ru-RU" sz="2800" b="1" i="1" dirty="0" smtClean="0"/>
          </a:p>
          <a:p>
            <a:endParaRPr lang="ru-RU" dirty="0"/>
          </a:p>
        </p:txBody>
      </p:sp>
      <p:pic>
        <p:nvPicPr>
          <p:cNvPr id="5122" name="Picture 2" descr="C:\Users\1\Desktop\Практика\Фото\IMG_20161101_090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6624736" cy="4186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859216" cy="2232248"/>
          </a:xfrm>
        </p:spPr>
        <p:txBody>
          <a:bodyPr/>
          <a:lstStyle/>
          <a:p>
            <a:pPr>
              <a:buNone/>
            </a:pPr>
            <a:r>
              <a:rPr lang="uk-UA" b="1" i="1" dirty="0" smtClean="0"/>
              <a:t>ДНЗ №3 </a:t>
            </a:r>
            <a:r>
              <a:rPr lang="uk-UA" b="1" i="1" dirty="0" err="1" smtClean="0"/>
              <a:t>“Калинка”</a:t>
            </a:r>
            <a:r>
              <a:rPr lang="uk-UA" b="1" i="1" dirty="0" smtClean="0"/>
              <a:t> на 2016-2017 </a:t>
            </a:r>
            <a:r>
              <a:rPr lang="uk-UA" b="1" i="1" dirty="0" err="1" smtClean="0"/>
              <a:t>н.р</a:t>
            </a:r>
            <a:r>
              <a:rPr lang="uk-UA" b="1" i="1" dirty="0" smtClean="0"/>
              <a:t>. працює над такими завданнями:</a:t>
            </a:r>
          </a:p>
          <a:p>
            <a:pPr>
              <a:buNone/>
            </a:pPr>
            <a:r>
              <a:rPr lang="uk-UA" b="1" i="1" dirty="0" smtClean="0"/>
              <a:t>1)національно-патріотичне виховання;</a:t>
            </a:r>
          </a:p>
          <a:p>
            <a:pPr>
              <a:buNone/>
            </a:pPr>
            <a:r>
              <a:rPr lang="uk-UA" b="1" i="1" dirty="0" smtClean="0"/>
              <a:t>2)фізкультурно-оздоровча робота.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http://vodjanska.ucoz.ua/_si/0/159442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5394205" cy="2160240"/>
          </a:xfrm>
          <a:prstGeom prst="rect">
            <a:avLst/>
          </a:prstGeom>
          <a:noFill/>
        </p:spPr>
      </p:pic>
      <p:pic>
        <p:nvPicPr>
          <p:cNvPr id="12292" name="Picture 4" descr="http://ped-kopilka.ru/upload/blogs/14685_c72d17f288376900012ccafcf6d4fa32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933056"/>
            <a:ext cx="3384376" cy="26642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flipH="1">
            <a:off x="251520" y="4869160"/>
            <a:ext cx="4680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</a:rPr>
              <a:t>В ДНЗ </a:t>
            </a:r>
            <a:r>
              <a:rPr lang="ru-RU" sz="2800" b="1" i="1" dirty="0" err="1" smtClean="0">
                <a:latin typeface="Times New Roman" pitchFamily="18" charset="0"/>
              </a:rPr>
              <a:t>функціонує</a:t>
            </a:r>
            <a:r>
              <a:rPr lang="ru-RU" sz="2800" b="1" i="1" dirty="0" smtClean="0">
                <a:latin typeface="Times New Roman" pitchFamily="18" charset="0"/>
              </a:rPr>
              <a:t> 6 </a:t>
            </a:r>
            <a:r>
              <a:rPr lang="ru-RU" sz="2800" b="1" i="1" dirty="0" err="1" smtClean="0">
                <a:latin typeface="Times New Roman" pitchFamily="18" charset="0"/>
              </a:rPr>
              <a:t>груп</a:t>
            </a:r>
            <a:r>
              <a:rPr lang="ru-RU" sz="2800" b="1" i="1" dirty="0" smtClean="0">
                <a:latin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</a:rPr>
              <a:t>- </a:t>
            </a:r>
            <a:r>
              <a:rPr lang="ru-RU" sz="2800" b="1" i="1" dirty="0" smtClean="0">
                <a:latin typeface="Times New Roman" pitchFamily="18" charset="0"/>
              </a:rPr>
              <a:t>1 </a:t>
            </a:r>
            <a:r>
              <a:rPr lang="ru-RU" sz="2800" b="1" i="1" dirty="0" err="1" smtClean="0">
                <a:latin typeface="Times New Roman" pitchFamily="18" charset="0"/>
              </a:rPr>
              <a:t>ясельна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група</a:t>
            </a:r>
            <a:endParaRPr lang="ru-RU" sz="2800" b="1" i="1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</a:rPr>
              <a:t>- 5 </a:t>
            </a:r>
            <a:r>
              <a:rPr lang="ru-RU" sz="2800" b="1" i="1" dirty="0" err="1" smtClean="0">
                <a:latin typeface="Times New Roman" pitchFamily="18" charset="0"/>
              </a:rPr>
              <a:t>садових</a:t>
            </a:r>
            <a:r>
              <a:rPr lang="ru-RU" sz="2800" b="1" i="1" dirty="0" smtClean="0">
                <a:latin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</a:rPr>
              <a:t>груп</a:t>
            </a:r>
            <a:endParaRPr lang="ru-RU" sz="2800" b="1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2204864"/>
          </a:xfrm>
        </p:spPr>
        <p:txBody>
          <a:bodyPr/>
          <a:lstStyle/>
          <a:p>
            <a:pPr>
              <a:buNone/>
            </a:pPr>
            <a:r>
              <a:rPr lang="uk-UA" b="1" i="1" dirty="0" smtClean="0"/>
              <a:t>    В дошкільному закладі є музично-спортивний  зал, в якому працюють музичні керівники які проводять з дітьми розваги, заняття та ігри, також там проводиться ранкова гімнастика та спортивні свята.</a:t>
            </a:r>
            <a:endParaRPr lang="ru-RU" b="1" i="1" dirty="0"/>
          </a:p>
        </p:txBody>
      </p:sp>
      <p:pic>
        <p:nvPicPr>
          <p:cNvPr id="3077" name="Picture 5" descr="C:\Users\1\Desktop\Практика\Фото\IMG_20161103_155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2843808" cy="3555776"/>
          </a:xfrm>
          <a:prstGeom prst="rect">
            <a:avLst/>
          </a:prstGeom>
          <a:noFill/>
        </p:spPr>
      </p:pic>
      <p:pic>
        <p:nvPicPr>
          <p:cNvPr id="3073" name="Picture 1" descr="C:\Users\1\Desktop\Практика\Фото\IMG_20161101_100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1486" y="2861964"/>
            <a:ext cx="3142514" cy="3996036"/>
          </a:xfrm>
          <a:prstGeom prst="rect">
            <a:avLst/>
          </a:prstGeom>
          <a:noFill/>
        </p:spPr>
      </p:pic>
      <p:pic>
        <p:nvPicPr>
          <p:cNvPr id="3074" name="Picture 2" descr="C:\Users\1\Desktop\Практика\Фото\IMG_20161101_10024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700808"/>
            <a:ext cx="3168352" cy="3168352"/>
          </a:xfrm>
          <a:prstGeom prst="rect">
            <a:avLst/>
          </a:prstGeom>
          <a:noFill/>
        </p:spPr>
      </p:pic>
      <p:pic>
        <p:nvPicPr>
          <p:cNvPr id="3076" name="Picture 4" descr="C:\Users\1\Desktop\Практика\Фото\IMG_20161101_095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077072"/>
            <a:ext cx="2736304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8147248" cy="6473952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b="1" i="1" dirty="0" smtClean="0"/>
              <a:t>Групова кімната обладнана усім необхідним матеріалом,відносно до вікових особливостей дітей. У ній створені всі умови для ігрової, трудової, навчальної та фізичної діяльності дитини.</a:t>
            </a:r>
            <a:endParaRPr lang="ru-RU" b="1" i="1" dirty="0"/>
          </a:p>
        </p:txBody>
      </p:sp>
      <p:pic>
        <p:nvPicPr>
          <p:cNvPr id="2049" name="Picture 1" descr="C:\Users\1\Desktop\Практика\Фото\IMG_20161101_114217_1.jpg"/>
          <p:cNvPicPr>
            <a:picLocks noChangeAspect="1" noChangeArrowheads="1"/>
          </p:cNvPicPr>
          <p:nvPr/>
        </p:nvPicPr>
        <p:blipFill>
          <a:blip r:embed="rId2" cstate="print">
            <a:lum bright="-13000" contrast="12000"/>
          </a:blip>
          <a:srcRect/>
          <a:stretch>
            <a:fillRect/>
          </a:stretch>
        </p:blipFill>
        <p:spPr bwMode="auto">
          <a:xfrm>
            <a:off x="1691680" y="2348880"/>
            <a:ext cx="4752528" cy="4112518"/>
          </a:xfrm>
          <a:prstGeom prst="rect">
            <a:avLst/>
          </a:prstGeom>
          <a:noFill/>
        </p:spPr>
      </p:pic>
      <p:pic>
        <p:nvPicPr>
          <p:cNvPr id="2051" name="Picture 3" descr="http://ramki-photoshop.ru/ramki/ramka-bez-fona_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348880"/>
            <a:ext cx="763284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859216" cy="6213304"/>
          </a:xfrm>
        </p:spPr>
        <p:txBody>
          <a:bodyPr/>
          <a:lstStyle/>
          <a:p>
            <a:pPr>
              <a:buNone/>
            </a:pPr>
            <a:r>
              <a:rPr lang="ru-RU" b="1" i="1" dirty="0" err="1" smtClean="0"/>
              <a:t>Відомо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навіть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малюку</a:t>
            </a:r>
            <a:r>
              <a:rPr lang="ru-RU" b="1" i="1" dirty="0" smtClean="0"/>
              <a:t>, Як добре </a:t>
            </a:r>
            <a:r>
              <a:rPr lang="ru-RU" b="1" i="1" dirty="0" err="1" smtClean="0"/>
              <a:t>жити</a:t>
            </a:r>
            <a:r>
              <a:rPr lang="ru-RU" b="1" i="1" dirty="0" smtClean="0"/>
              <a:t> в </a:t>
            </a:r>
            <a:r>
              <a:rPr lang="ru-RU" b="1" i="1" dirty="0" err="1" smtClean="0"/>
              <a:t>дитсадку</a:t>
            </a:r>
            <a:r>
              <a:rPr lang="ru-RU" b="1" i="1" dirty="0" smtClean="0"/>
              <a:t>. </a:t>
            </a:r>
            <a:r>
              <a:rPr lang="ru-RU" b="1" i="1" dirty="0" err="1" smtClean="0"/>
              <a:t>Прийшов</a:t>
            </a:r>
            <a:r>
              <a:rPr lang="ru-RU" b="1" i="1" dirty="0" smtClean="0"/>
              <a:t> - </a:t>
            </a:r>
            <a:r>
              <a:rPr lang="ru-RU" b="1" i="1" dirty="0" err="1" smtClean="0"/>
              <a:t>вітайся</a:t>
            </a:r>
            <a:r>
              <a:rPr lang="ru-RU" b="1" i="1" dirty="0" smtClean="0"/>
              <a:t>: «</a:t>
            </a:r>
            <a:r>
              <a:rPr lang="ru-RU" b="1" i="1" dirty="0" err="1" smtClean="0"/>
              <a:t>Добрий</a:t>
            </a:r>
            <a:r>
              <a:rPr lang="ru-RU" b="1" i="1" dirty="0" smtClean="0"/>
              <a:t> ранок!» </a:t>
            </a:r>
            <a:r>
              <a:rPr lang="ru-RU" b="1" i="1" dirty="0" err="1" smtClean="0"/>
              <a:t>Мий</a:t>
            </a:r>
            <a:r>
              <a:rPr lang="ru-RU" b="1" i="1" dirty="0" smtClean="0"/>
              <a:t> ручки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куштуй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сніданок</a:t>
            </a:r>
            <a:r>
              <a:rPr lang="ru-RU" b="1" i="1" dirty="0" smtClean="0"/>
              <a:t>.</a:t>
            </a:r>
          </a:p>
          <a:p>
            <a:pPr>
              <a:buNone/>
            </a:pPr>
            <a:endParaRPr lang="ru-RU" b="1" i="1" dirty="0" smtClean="0"/>
          </a:p>
          <a:p>
            <a:endParaRPr lang="ru-RU" dirty="0"/>
          </a:p>
        </p:txBody>
      </p:sp>
      <p:pic>
        <p:nvPicPr>
          <p:cNvPr id="4098" name="Picture 2" descr="C:\Users\1\Desktop\Практика\Фото\IMG_20161102_085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4824536" cy="4886543"/>
          </a:xfrm>
          <a:prstGeom prst="rect">
            <a:avLst/>
          </a:prstGeom>
          <a:noFill/>
        </p:spPr>
      </p:pic>
      <p:pic>
        <p:nvPicPr>
          <p:cNvPr id="8" name="Picture 3" descr="http://ramki-photoshop.ru/ramki/ramka-bez-fona_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120680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60648"/>
            <a:ext cx="8143932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i="1" dirty="0" smtClean="0"/>
              <a:t>Заняття з ліплення на тему </a:t>
            </a:r>
            <a:r>
              <a:rPr lang="uk-UA" sz="2800" b="1" i="1" dirty="0" err="1" smtClean="0"/>
              <a:t>“Зернятка</a:t>
            </a:r>
            <a:r>
              <a:rPr lang="uk-UA" sz="2800" b="1" i="1" dirty="0" smtClean="0"/>
              <a:t> для </a:t>
            </a:r>
            <a:r>
              <a:rPr lang="uk-UA" sz="2800" b="1" i="1" dirty="0" err="1" smtClean="0"/>
              <a:t>пташечок”</a:t>
            </a:r>
            <a:endParaRPr lang="uk-UA" sz="2800" b="1" i="1" dirty="0" smtClean="0"/>
          </a:p>
          <a:p>
            <a:pPr>
              <a:buNone/>
            </a:pPr>
            <a:endParaRPr lang="ru-RU" b="1" i="1" dirty="0"/>
          </a:p>
        </p:txBody>
      </p:sp>
      <p:pic>
        <p:nvPicPr>
          <p:cNvPr id="1028" name="Picture 4" descr="C:\Users\1\Desktop\Практика\Фото\IMG_20161104_101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836712"/>
            <a:ext cx="4536504" cy="4437112"/>
          </a:xfrm>
          <a:prstGeom prst="rect">
            <a:avLst/>
          </a:prstGeom>
          <a:noFill/>
        </p:spPr>
      </p:pic>
      <p:pic>
        <p:nvPicPr>
          <p:cNvPr id="1026" name="Picture 2" descr="C:\Users\1\Desktop\Практика\Фото\IMG_20161104_101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744416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19256" cy="6213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i="1" dirty="0" smtClean="0"/>
              <a:t>Рухливі ігри</a:t>
            </a:r>
            <a:endParaRPr lang="ru-RU" sz="3600" b="1" i="1" dirty="0"/>
          </a:p>
        </p:txBody>
      </p:sp>
      <p:pic>
        <p:nvPicPr>
          <p:cNvPr id="2052" name="Picture 4" descr="C:\Users\1\Desktop\Практика\Фото\^F791C9C943F3BE86E061DF757344156BBCE6A46A349AA50F59^pimgpsh_fullsize_dis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08720"/>
            <a:ext cx="5364088" cy="3600400"/>
          </a:xfrm>
          <a:prstGeom prst="rect">
            <a:avLst/>
          </a:prstGeom>
          <a:noFill/>
        </p:spPr>
      </p:pic>
      <p:pic>
        <p:nvPicPr>
          <p:cNvPr id="2051" name="Picture 3" descr="C:\Users\1\Desktop\Практика\Фото\^CFD223C7878F4B95B3C78069EABFD930CBDB2E0A84077357A3^pimgpsh_fullsize_dis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572000" cy="2808312"/>
          </a:xfrm>
          <a:prstGeom prst="rect">
            <a:avLst/>
          </a:prstGeom>
          <a:noFill/>
        </p:spPr>
      </p:pic>
      <p:pic>
        <p:nvPicPr>
          <p:cNvPr id="2050" name="Picture 2" descr="C:\Users\1\Desktop\Практика\Фото\^D9DDB424F585DAC4A868FB05E688A42EFE61A39A9FAC80E173^pimgpsh_fullsize_dis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645024"/>
            <a:ext cx="5760640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859216" cy="6213304"/>
          </a:xfrm>
        </p:spPr>
        <p:txBody>
          <a:bodyPr/>
          <a:lstStyle/>
          <a:p>
            <a:pPr>
              <a:buNone/>
            </a:pPr>
            <a:r>
              <a:rPr lang="uk-UA" b="1" i="1" dirty="0" smtClean="0"/>
              <a:t>Дидактична гра  </a:t>
            </a:r>
            <a:r>
              <a:rPr lang="uk-UA" b="1" i="1" dirty="0" err="1" smtClean="0"/>
              <a:t>“Чиї</a:t>
            </a:r>
            <a:r>
              <a:rPr lang="uk-UA" b="1" i="1" dirty="0" smtClean="0"/>
              <a:t> це дітки?”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9698" name="Picture 2" descr="C:\Users\1\Desktop\Практика\Фото\^C0624167B7095D6830F41DC49D22D7B61D2A00F6B32E29D69F^pimgpsh_fullsize_dis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3145"/>
            <a:ext cx="3995936" cy="4634855"/>
          </a:xfrm>
          <a:prstGeom prst="rect">
            <a:avLst/>
          </a:prstGeom>
          <a:noFill/>
        </p:spPr>
      </p:pic>
      <p:pic>
        <p:nvPicPr>
          <p:cNvPr id="29699" name="Picture 3" descr="C:\Users\1\Desktop\Практика\Фото\^9E5E3C2BA5EDF3FEBE50F801E7366F2D01BD3CC39F75915677^pimgpsh_fullsize_dis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764704"/>
            <a:ext cx="4896544" cy="3179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</TotalTime>
  <Words>380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№156 – детский сад комбинированного вида</dc:title>
  <dc:creator>user</dc:creator>
  <cp:lastModifiedBy>1</cp:lastModifiedBy>
  <cp:revision>120</cp:revision>
  <dcterms:created xsi:type="dcterms:W3CDTF">2014-04-07T16:50:21Z</dcterms:created>
  <dcterms:modified xsi:type="dcterms:W3CDTF">2016-11-29T20:09:12Z</dcterms:modified>
</cp:coreProperties>
</file>